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75" r:id="rId9"/>
    <p:sldId id="285" r:id="rId10"/>
    <p:sldId id="284" r:id="rId11"/>
    <p:sldId id="287" r:id="rId12"/>
    <p:sldId id="288" r:id="rId13"/>
    <p:sldId id="289" r:id="rId14"/>
    <p:sldId id="382" r:id="rId15"/>
    <p:sldId id="383" r:id="rId16"/>
    <p:sldId id="384" r:id="rId17"/>
    <p:sldId id="385" r:id="rId18"/>
    <p:sldId id="386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10" r:id="rId29"/>
    <p:sldId id="398" r:id="rId30"/>
    <p:sldId id="399" r:id="rId31"/>
    <p:sldId id="400" r:id="rId32"/>
    <p:sldId id="401" r:id="rId33"/>
    <p:sldId id="403" r:id="rId34"/>
    <p:sldId id="402" r:id="rId35"/>
    <p:sldId id="460" r:id="rId36"/>
    <p:sldId id="461" r:id="rId37"/>
    <p:sldId id="462" r:id="rId38"/>
    <p:sldId id="463" r:id="rId39"/>
    <p:sldId id="464" r:id="rId40"/>
    <p:sldId id="465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8" r:id="rId55"/>
    <p:sldId id="417" r:id="rId56"/>
    <p:sldId id="419" r:id="rId57"/>
    <p:sldId id="420" r:id="rId58"/>
    <p:sldId id="381" r:id="rId59"/>
    <p:sldId id="269" r:id="rId60"/>
    <p:sldId id="27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  <p:embeddedFont>
      <p:font typeface="Helvetica Neue Light" panose="020B0604020202020204" charset="0"/>
      <p:regular r:id="rId71"/>
      <p:bold r:id="rId72"/>
      <p:italic r:id="rId73"/>
      <p:boldItalic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97" autoAdjust="0"/>
  </p:normalViewPr>
  <p:slideViewPr>
    <p:cSldViewPr snapToGrid="0">
      <p:cViewPr varScale="1">
        <p:scale>
          <a:sx n="98" d="100"/>
          <a:sy n="98" d="100"/>
        </p:scale>
        <p:origin x="10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BB58A0-DAC0-4790-A16E-7A9CEC4FF1AA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847E83C8-4997-4B18-9B30-DE783CEC47DA}">
      <dgm:prSet phldrT="[Text]"/>
      <dgm:spPr>
        <a:solidFill>
          <a:schemeClr val="accent2">
            <a:alpha val="75000"/>
          </a:schemeClr>
        </a:solidFill>
      </dgm:spPr>
      <dgm:t>
        <a:bodyPr/>
        <a:lstStyle/>
        <a:p>
          <a:r>
            <a:rPr lang="en-US" dirty="0"/>
            <a:t>Device Management</a:t>
          </a:r>
        </a:p>
      </dgm:t>
    </dgm:pt>
    <dgm:pt modelId="{ABBE6953-A81B-4ECE-ADD3-8B977D74FAA7}" type="parTrans" cxnId="{C2161368-90DD-4B71-959D-5C9E034738DE}">
      <dgm:prSet/>
      <dgm:spPr/>
      <dgm:t>
        <a:bodyPr/>
        <a:lstStyle/>
        <a:p>
          <a:endParaRPr lang="en-US"/>
        </a:p>
      </dgm:t>
    </dgm:pt>
    <dgm:pt modelId="{55F35DE5-C34A-4C2D-9792-0D2C1641EE6D}" type="sibTrans" cxnId="{C2161368-90DD-4B71-959D-5C9E034738DE}">
      <dgm:prSet/>
      <dgm:spPr/>
      <dgm:t>
        <a:bodyPr/>
        <a:lstStyle/>
        <a:p>
          <a:endParaRPr lang="en-US"/>
        </a:p>
      </dgm:t>
    </dgm:pt>
    <dgm:pt modelId="{965938BE-E765-4BA6-9C18-9CC430448183}">
      <dgm:prSet phldrT="[Text]"/>
      <dgm:spPr>
        <a:solidFill>
          <a:schemeClr val="accent2">
            <a:alpha val="75000"/>
          </a:schemeClr>
        </a:solidFill>
      </dgm:spPr>
      <dgm:t>
        <a:bodyPr/>
        <a:lstStyle/>
        <a:p>
          <a:r>
            <a:rPr lang="en-US" dirty="0"/>
            <a:t>Leveraging the Edge</a:t>
          </a:r>
        </a:p>
      </dgm:t>
    </dgm:pt>
    <dgm:pt modelId="{3E38DF9B-A25B-4A0A-BCFF-4896C37FE6F8}" type="parTrans" cxnId="{FAECAC73-2A40-41D0-A0D1-E468C6F25B19}">
      <dgm:prSet/>
      <dgm:spPr/>
      <dgm:t>
        <a:bodyPr/>
        <a:lstStyle/>
        <a:p>
          <a:endParaRPr lang="en-US"/>
        </a:p>
      </dgm:t>
    </dgm:pt>
    <dgm:pt modelId="{4BDB106B-C91C-4EDA-BF31-5D5688A1DBD2}" type="sibTrans" cxnId="{FAECAC73-2A40-41D0-A0D1-E468C6F25B19}">
      <dgm:prSet/>
      <dgm:spPr/>
      <dgm:t>
        <a:bodyPr/>
        <a:lstStyle/>
        <a:p>
          <a:endParaRPr lang="en-US"/>
        </a:p>
      </dgm:t>
    </dgm:pt>
    <dgm:pt modelId="{6D906D23-5E90-4A43-B158-A906A57DA0FE}">
      <dgm:prSet phldrT="[Text]"/>
      <dgm:spPr>
        <a:solidFill>
          <a:schemeClr val="accent2">
            <a:alpha val="75000"/>
          </a:schemeClr>
        </a:solidFill>
      </dgm:spPr>
      <dgm:t>
        <a:bodyPr/>
        <a:lstStyle/>
        <a:p>
          <a:r>
            <a:rPr lang="en-US" dirty="0"/>
            <a:t>Data Management</a:t>
          </a:r>
        </a:p>
      </dgm:t>
    </dgm:pt>
    <dgm:pt modelId="{5995ADF0-7742-485C-9204-0BD1FB693F7A}" type="parTrans" cxnId="{0813C491-F05D-4BB2-B81D-93B1077F83AD}">
      <dgm:prSet/>
      <dgm:spPr/>
      <dgm:t>
        <a:bodyPr/>
        <a:lstStyle/>
        <a:p>
          <a:endParaRPr lang="en-US"/>
        </a:p>
      </dgm:t>
    </dgm:pt>
    <dgm:pt modelId="{1FEE3A1D-696D-45C9-8939-4DBB5E7ADF15}" type="sibTrans" cxnId="{0813C491-F05D-4BB2-B81D-93B1077F83AD}">
      <dgm:prSet/>
      <dgm:spPr/>
      <dgm:t>
        <a:bodyPr/>
        <a:lstStyle/>
        <a:p>
          <a:endParaRPr lang="en-US"/>
        </a:p>
      </dgm:t>
    </dgm:pt>
    <dgm:pt modelId="{2C66324D-A26F-47C3-847C-C434706ECCD6}" type="pres">
      <dgm:prSet presAssocID="{C8BB58A0-DAC0-4790-A16E-7A9CEC4FF1AA}" presName="Name0" presStyleCnt="0">
        <dgm:presLayoutVars>
          <dgm:chMax val="7"/>
          <dgm:dir/>
          <dgm:resizeHandles val="exact"/>
        </dgm:presLayoutVars>
      </dgm:prSet>
      <dgm:spPr/>
    </dgm:pt>
    <dgm:pt modelId="{50562322-5C08-40B4-A498-58070BCEEE5A}" type="pres">
      <dgm:prSet presAssocID="{C8BB58A0-DAC0-4790-A16E-7A9CEC4FF1AA}" presName="ellipse1" presStyleLbl="vennNode1" presStyleIdx="0" presStyleCnt="3" custLinFactNeighborX="8449">
        <dgm:presLayoutVars>
          <dgm:bulletEnabled val="1"/>
        </dgm:presLayoutVars>
      </dgm:prSet>
      <dgm:spPr/>
    </dgm:pt>
    <dgm:pt modelId="{F03137A8-A6A7-4510-A74B-3FF47FA45486}" type="pres">
      <dgm:prSet presAssocID="{C8BB58A0-DAC0-4790-A16E-7A9CEC4FF1AA}" presName="ellipse2" presStyleLbl="vennNode1" presStyleIdx="1" presStyleCnt="3">
        <dgm:presLayoutVars>
          <dgm:bulletEnabled val="1"/>
        </dgm:presLayoutVars>
      </dgm:prSet>
      <dgm:spPr/>
    </dgm:pt>
    <dgm:pt modelId="{96FD19F9-F8A8-423F-851D-FA49FEDD4D92}" type="pres">
      <dgm:prSet presAssocID="{C8BB58A0-DAC0-4790-A16E-7A9CEC4FF1AA}" presName="ellipse3" presStyleLbl="vennNode1" presStyleIdx="2" presStyleCnt="3" custLinFactNeighborX="-13419">
        <dgm:presLayoutVars>
          <dgm:bulletEnabled val="1"/>
        </dgm:presLayoutVars>
      </dgm:prSet>
      <dgm:spPr/>
    </dgm:pt>
  </dgm:ptLst>
  <dgm:cxnLst>
    <dgm:cxn modelId="{9DD25A3A-5EE5-424B-ADEB-955CB70B6239}" type="presOf" srcId="{847E83C8-4997-4B18-9B30-DE783CEC47DA}" destId="{50562322-5C08-40B4-A498-58070BCEEE5A}" srcOrd="0" destOrd="0" presId="urn:microsoft.com/office/officeart/2005/8/layout/rings+Icon"/>
    <dgm:cxn modelId="{C2161368-90DD-4B71-959D-5C9E034738DE}" srcId="{C8BB58A0-DAC0-4790-A16E-7A9CEC4FF1AA}" destId="{847E83C8-4997-4B18-9B30-DE783CEC47DA}" srcOrd="0" destOrd="0" parTransId="{ABBE6953-A81B-4ECE-ADD3-8B977D74FAA7}" sibTransId="{55F35DE5-C34A-4C2D-9792-0D2C1641EE6D}"/>
    <dgm:cxn modelId="{FAECAC73-2A40-41D0-A0D1-E468C6F25B19}" srcId="{C8BB58A0-DAC0-4790-A16E-7A9CEC4FF1AA}" destId="{965938BE-E765-4BA6-9C18-9CC430448183}" srcOrd="1" destOrd="0" parTransId="{3E38DF9B-A25B-4A0A-BCFF-4896C37FE6F8}" sibTransId="{4BDB106B-C91C-4EDA-BF31-5D5688A1DBD2}"/>
    <dgm:cxn modelId="{2A11B279-B04D-4E44-9842-7E1A525A0FAA}" type="presOf" srcId="{6D906D23-5E90-4A43-B158-A906A57DA0FE}" destId="{96FD19F9-F8A8-423F-851D-FA49FEDD4D92}" srcOrd="0" destOrd="0" presId="urn:microsoft.com/office/officeart/2005/8/layout/rings+Icon"/>
    <dgm:cxn modelId="{0813C491-F05D-4BB2-B81D-93B1077F83AD}" srcId="{C8BB58A0-DAC0-4790-A16E-7A9CEC4FF1AA}" destId="{6D906D23-5E90-4A43-B158-A906A57DA0FE}" srcOrd="2" destOrd="0" parTransId="{5995ADF0-7742-485C-9204-0BD1FB693F7A}" sibTransId="{1FEE3A1D-696D-45C9-8939-4DBB5E7ADF15}"/>
    <dgm:cxn modelId="{687C219B-548B-4820-9A52-9A6DF09CB26B}" type="presOf" srcId="{965938BE-E765-4BA6-9C18-9CC430448183}" destId="{F03137A8-A6A7-4510-A74B-3FF47FA45486}" srcOrd="0" destOrd="0" presId="urn:microsoft.com/office/officeart/2005/8/layout/rings+Icon"/>
    <dgm:cxn modelId="{EFF03CD8-0C90-4816-A8FA-91F4799C5C2A}" type="presOf" srcId="{C8BB58A0-DAC0-4790-A16E-7A9CEC4FF1AA}" destId="{2C66324D-A26F-47C3-847C-C434706ECCD6}" srcOrd="0" destOrd="0" presId="urn:microsoft.com/office/officeart/2005/8/layout/rings+Icon"/>
    <dgm:cxn modelId="{07A543F9-A4F7-4CEF-9B7E-43677C246D3D}" type="presParOf" srcId="{2C66324D-A26F-47C3-847C-C434706ECCD6}" destId="{50562322-5C08-40B4-A498-58070BCEEE5A}" srcOrd="0" destOrd="0" presId="urn:microsoft.com/office/officeart/2005/8/layout/rings+Icon"/>
    <dgm:cxn modelId="{E16E53CE-C671-4B08-B1DA-587745BAB63D}" type="presParOf" srcId="{2C66324D-A26F-47C3-847C-C434706ECCD6}" destId="{F03137A8-A6A7-4510-A74B-3FF47FA45486}" srcOrd="1" destOrd="0" presId="urn:microsoft.com/office/officeart/2005/8/layout/rings+Icon"/>
    <dgm:cxn modelId="{A6EF58D7-792C-4453-AAB1-5961527AE817}" type="presParOf" srcId="{2C66324D-A26F-47C3-847C-C434706ECCD6}" destId="{96FD19F9-F8A8-423F-851D-FA49FEDD4D92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3E69C-A814-489C-A237-BB146337F525}" type="doc">
      <dgm:prSet loTypeId="urn:microsoft.com/office/officeart/2005/8/layout/pyramid2" loCatId="list" qsTypeId="urn:microsoft.com/office/officeart/2005/8/quickstyle/3d3" qsCatId="3D" csTypeId="urn:microsoft.com/office/officeart/2005/8/colors/accent2_2" csCatId="accent2" phldr="1"/>
      <dgm:spPr/>
    </dgm:pt>
    <dgm:pt modelId="{BA97EDFF-10DB-4F7D-BF8B-765A734298D4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Devices</a:t>
          </a:r>
        </a:p>
      </dgm:t>
    </dgm:pt>
    <dgm:pt modelId="{E921C4EF-61A6-4D62-BF10-15A165CC7DCD}" type="parTrans" cxnId="{DA2BFE69-AD03-42FA-9EF6-0FD06734C4A9}">
      <dgm:prSet/>
      <dgm:spPr/>
      <dgm:t>
        <a:bodyPr/>
        <a:lstStyle/>
        <a:p>
          <a:endParaRPr lang="en-US"/>
        </a:p>
      </dgm:t>
    </dgm:pt>
    <dgm:pt modelId="{92C7831D-1B36-4ACB-AE4A-8E4C6703E026}" type="sibTrans" cxnId="{DA2BFE69-AD03-42FA-9EF6-0FD06734C4A9}">
      <dgm:prSet/>
      <dgm:spPr/>
      <dgm:t>
        <a:bodyPr/>
        <a:lstStyle/>
        <a:p>
          <a:endParaRPr lang="en-US"/>
        </a:p>
      </dgm:t>
    </dgm:pt>
    <dgm:pt modelId="{391DAD80-60D0-48A1-AF40-CE28049C2E4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Field Gateways</a:t>
          </a:r>
        </a:p>
      </dgm:t>
    </dgm:pt>
    <dgm:pt modelId="{5BB2D5F8-DA83-4506-9C16-B8571DC7961D}" type="parTrans" cxnId="{6FA7F2D5-683A-488C-8E6D-669CDB7302D9}">
      <dgm:prSet/>
      <dgm:spPr/>
      <dgm:t>
        <a:bodyPr/>
        <a:lstStyle/>
        <a:p>
          <a:endParaRPr lang="en-US"/>
        </a:p>
      </dgm:t>
    </dgm:pt>
    <dgm:pt modelId="{8740E220-8066-47AA-982F-13F8A5280F39}" type="sibTrans" cxnId="{6FA7F2D5-683A-488C-8E6D-669CDB7302D9}">
      <dgm:prSet/>
      <dgm:spPr/>
      <dgm:t>
        <a:bodyPr/>
        <a:lstStyle/>
        <a:p>
          <a:endParaRPr lang="en-US"/>
        </a:p>
      </dgm:t>
    </dgm:pt>
    <dgm:pt modelId="{AEBF1DBF-55B1-48F8-8098-4DDEC6C4F4FC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Cloud Gateways</a:t>
          </a:r>
        </a:p>
      </dgm:t>
    </dgm:pt>
    <dgm:pt modelId="{4C24FAE4-76EF-4A14-A04D-28D1EC83AACA}" type="parTrans" cxnId="{447B14C7-D0EA-44EE-8737-DC9ECDF23D09}">
      <dgm:prSet/>
      <dgm:spPr/>
      <dgm:t>
        <a:bodyPr/>
        <a:lstStyle/>
        <a:p>
          <a:endParaRPr lang="en-US"/>
        </a:p>
      </dgm:t>
    </dgm:pt>
    <dgm:pt modelId="{3D618917-71BE-43C7-A34A-C7FE54C3E825}" type="sibTrans" cxnId="{447B14C7-D0EA-44EE-8737-DC9ECDF23D09}">
      <dgm:prSet/>
      <dgm:spPr/>
      <dgm:t>
        <a:bodyPr/>
        <a:lstStyle/>
        <a:p>
          <a:endParaRPr lang="en-US"/>
        </a:p>
      </dgm:t>
    </dgm:pt>
    <dgm:pt modelId="{A37B41E7-2B3F-46CC-B7E7-4BFA52049BDE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Software Services</a:t>
          </a:r>
        </a:p>
      </dgm:t>
    </dgm:pt>
    <dgm:pt modelId="{E7751B8D-1DAE-4C04-AD15-D66745355495}" type="parTrans" cxnId="{83C5ABCC-B390-495B-8764-E9EF941A4F4A}">
      <dgm:prSet/>
      <dgm:spPr/>
      <dgm:t>
        <a:bodyPr/>
        <a:lstStyle/>
        <a:p>
          <a:endParaRPr lang="en-US"/>
        </a:p>
      </dgm:t>
    </dgm:pt>
    <dgm:pt modelId="{5BF799EC-1EE2-4D7B-9960-203416C91A29}" type="sibTrans" cxnId="{83C5ABCC-B390-495B-8764-E9EF941A4F4A}">
      <dgm:prSet/>
      <dgm:spPr/>
      <dgm:t>
        <a:bodyPr/>
        <a:lstStyle/>
        <a:p>
          <a:endParaRPr lang="en-US"/>
        </a:p>
      </dgm:t>
    </dgm:pt>
    <dgm:pt modelId="{531CB91A-C576-4F42-B0C9-CBDAC425944B}" type="pres">
      <dgm:prSet presAssocID="{F843E69C-A814-489C-A237-BB146337F525}" presName="compositeShape" presStyleCnt="0">
        <dgm:presLayoutVars>
          <dgm:dir/>
          <dgm:resizeHandles/>
        </dgm:presLayoutVars>
      </dgm:prSet>
      <dgm:spPr/>
    </dgm:pt>
    <dgm:pt modelId="{EEE732E3-83C1-4B11-B9FC-47B203755EC2}" type="pres">
      <dgm:prSet presAssocID="{F843E69C-A814-489C-A237-BB146337F525}" presName="pyramid" presStyleLbl="node1" presStyleIdx="0" presStyleCnt="1"/>
      <dgm:spPr/>
    </dgm:pt>
    <dgm:pt modelId="{1D06A7ED-F36B-4A92-A755-62F5F6651A97}" type="pres">
      <dgm:prSet presAssocID="{F843E69C-A814-489C-A237-BB146337F525}" presName="theList" presStyleCnt="0"/>
      <dgm:spPr/>
    </dgm:pt>
    <dgm:pt modelId="{1AE4E62D-7CC7-461E-B723-BE466ABC047E}" type="pres">
      <dgm:prSet presAssocID="{BA97EDFF-10DB-4F7D-BF8B-765A734298D4}" presName="aNode" presStyleLbl="fgAcc1" presStyleIdx="0" presStyleCnt="4">
        <dgm:presLayoutVars>
          <dgm:bulletEnabled val="1"/>
        </dgm:presLayoutVars>
      </dgm:prSet>
      <dgm:spPr/>
    </dgm:pt>
    <dgm:pt modelId="{452929D4-45EE-4CC9-923D-4579384EF6BC}" type="pres">
      <dgm:prSet presAssocID="{BA97EDFF-10DB-4F7D-BF8B-765A734298D4}" presName="aSpace" presStyleCnt="0"/>
      <dgm:spPr/>
    </dgm:pt>
    <dgm:pt modelId="{833CF732-3110-49AB-B0C9-35C041530CC3}" type="pres">
      <dgm:prSet presAssocID="{391DAD80-60D0-48A1-AF40-CE28049C2E40}" presName="aNode" presStyleLbl="fgAcc1" presStyleIdx="1" presStyleCnt="4">
        <dgm:presLayoutVars>
          <dgm:bulletEnabled val="1"/>
        </dgm:presLayoutVars>
      </dgm:prSet>
      <dgm:spPr/>
    </dgm:pt>
    <dgm:pt modelId="{3F3218DF-846A-41C3-B102-E5730DCDE922}" type="pres">
      <dgm:prSet presAssocID="{391DAD80-60D0-48A1-AF40-CE28049C2E40}" presName="aSpace" presStyleCnt="0"/>
      <dgm:spPr/>
    </dgm:pt>
    <dgm:pt modelId="{AE6EDB45-E6E2-4782-910B-B3270F4CEE7F}" type="pres">
      <dgm:prSet presAssocID="{AEBF1DBF-55B1-48F8-8098-4DDEC6C4F4FC}" presName="aNode" presStyleLbl="fgAcc1" presStyleIdx="2" presStyleCnt="4">
        <dgm:presLayoutVars>
          <dgm:bulletEnabled val="1"/>
        </dgm:presLayoutVars>
      </dgm:prSet>
      <dgm:spPr/>
    </dgm:pt>
    <dgm:pt modelId="{71108DCE-B055-4BE7-8373-E57EC63CC1C5}" type="pres">
      <dgm:prSet presAssocID="{AEBF1DBF-55B1-48F8-8098-4DDEC6C4F4FC}" presName="aSpace" presStyleCnt="0"/>
      <dgm:spPr/>
    </dgm:pt>
    <dgm:pt modelId="{874517BD-109E-413A-BA47-DB0CB747E444}" type="pres">
      <dgm:prSet presAssocID="{A37B41E7-2B3F-46CC-B7E7-4BFA52049BDE}" presName="aNode" presStyleLbl="fgAcc1" presStyleIdx="3" presStyleCnt="4">
        <dgm:presLayoutVars>
          <dgm:bulletEnabled val="1"/>
        </dgm:presLayoutVars>
      </dgm:prSet>
      <dgm:spPr/>
    </dgm:pt>
    <dgm:pt modelId="{C7A26299-D29E-43DD-8452-60F0B0FD5A05}" type="pres">
      <dgm:prSet presAssocID="{A37B41E7-2B3F-46CC-B7E7-4BFA52049BDE}" presName="aSpace" presStyleCnt="0"/>
      <dgm:spPr/>
    </dgm:pt>
  </dgm:ptLst>
  <dgm:cxnLst>
    <dgm:cxn modelId="{DA2BFE69-AD03-42FA-9EF6-0FD06734C4A9}" srcId="{F843E69C-A814-489C-A237-BB146337F525}" destId="{BA97EDFF-10DB-4F7D-BF8B-765A734298D4}" srcOrd="0" destOrd="0" parTransId="{E921C4EF-61A6-4D62-BF10-15A165CC7DCD}" sibTransId="{92C7831D-1B36-4ACB-AE4A-8E4C6703E026}"/>
    <dgm:cxn modelId="{4B86976F-92A6-4D4B-86D2-04E20F847513}" type="presOf" srcId="{391DAD80-60D0-48A1-AF40-CE28049C2E40}" destId="{833CF732-3110-49AB-B0C9-35C041530CC3}" srcOrd="0" destOrd="0" presId="urn:microsoft.com/office/officeart/2005/8/layout/pyramid2"/>
    <dgm:cxn modelId="{671CCD57-96E2-4F75-AF92-F3BD9B3CB8E9}" type="presOf" srcId="{A37B41E7-2B3F-46CC-B7E7-4BFA52049BDE}" destId="{874517BD-109E-413A-BA47-DB0CB747E444}" srcOrd="0" destOrd="0" presId="urn:microsoft.com/office/officeart/2005/8/layout/pyramid2"/>
    <dgm:cxn modelId="{E6BDE7A0-F9AE-4680-B9E5-66FA7439CEDE}" type="presOf" srcId="{BA97EDFF-10DB-4F7D-BF8B-765A734298D4}" destId="{1AE4E62D-7CC7-461E-B723-BE466ABC047E}" srcOrd="0" destOrd="0" presId="urn:microsoft.com/office/officeart/2005/8/layout/pyramid2"/>
    <dgm:cxn modelId="{8EE2DCC4-613D-436A-BED0-95B3FC28F8C1}" type="presOf" srcId="{AEBF1DBF-55B1-48F8-8098-4DDEC6C4F4FC}" destId="{AE6EDB45-E6E2-4782-910B-B3270F4CEE7F}" srcOrd="0" destOrd="0" presId="urn:microsoft.com/office/officeart/2005/8/layout/pyramid2"/>
    <dgm:cxn modelId="{447B14C7-D0EA-44EE-8737-DC9ECDF23D09}" srcId="{F843E69C-A814-489C-A237-BB146337F525}" destId="{AEBF1DBF-55B1-48F8-8098-4DDEC6C4F4FC}" srcOrd="2" destOrd="0" parTransId="{4C24FAE4-76EF-4A14-A04D-28D1EC83AACA}" sibTransId="{3D618917-71BE-43C7-A34A-C7FE54C3E825}"/>
    <dgm:cxn modelId="{83C5ABCC-B390-495B-8764-E9EF941A4F4A}" srcId="{F843E69C-A814-489C-A237-BB146337F525}" destId="{A37B41E7-2B3F-46CC-B7E7-4BFA52049BDE}" srcOrd="3" destOrd="0" parTransId="{E7751B8D-1DAE-4C04-AD15-D66745355495}" sibTransId="{5BF799EC-1EE2-4D7B-9960-203416C91A29}"/>
    <dgm:cxn modelId="{6FA7F2D5-683A-488C-8E6D-669CDB7302D9}" srcId="{F843E69C-A814-489C-A237-BB146337F525}" destId="{391DAD80-60D0-48A1-AF40-CE28049C2E40}" srcOrd="1" destOrd="0" parTransId="{5BB2D5F8-DA83-4506-9C16-B8571DC7961D}" sibTransId="{8740E220-8066-47AA-982F-13F8A5280F39}"/>
    <dgm:cxn modelId="{3410B4F2-0324-438E-8DBB-67AB73A54711}" type="presOf" srcId="{F843E69C-A814-489C-A237-BB146337F525}" destId="{531CB91A-C576-4F42-B0C9-CBDAC425944B}" srcOrd="0" destOrd="0" presId="urn:microsoft.com/office/officeart/2005/8/layout/pyramid2"/>
    <dgm:cxn modelId="{56110462-652F-46D2-A3C2-EA41093BAD2B}" type="presParOf" srcId="{531CB91A-C576-4F42-B0C9-CBDAC425944B}" destId="{EEE732E3-83C1-4B11-B9FC-47B203755EC2}" srcOrd="0" destOrd="0" presId="urn:microsoft.com/office/officeart/2005/8/layout/pyramid2"/>
    <dgm:cxn modelId="{1E3FE71D-2447-4390-B647-F3DE14F3A094}" type="presParOf" srcId="{531CB91A-C576-4F42-B0C9-CBDAC425944B}" destId="{1D06A7ED-F36B-4A92-A755-62F5F6651A97}" srcOrd="1" destOrd="0" presId="urn:microsoft.com/office/officeart/2005/8/layout/pyramid2"/>
    <dgm:cxn modelId="{A32CA2C0-B81D-4195-9DAC-2FC3878509A2}" type="presParOf" srcId="{1D06A7ED-F36B-4A92-A755-62F5F6651A97}" destId="{1AE4E62D-7CC7-461E-B723-BE466ABC047E}" srcOrd="0" destOrd="0" presId="urn:microsoft.com/office/officeart/2005/8/layout/pyramid2"/>
    <dgm:cxn modelId="{651713B4-6DAE-4A2E-9E1B-B227451D7C67}" type="presParOf" srcId="{1D06A7ED-F36B-4A92-A755-62F5F6651A97}" destId="{452929D4-45EE-4CC9-923D-4579384EF6BC}" srcOrd="1" destOrd="0" presId="urn:microsoft.com/office/officeart/2005/8/layout/pyramid2"/>
    <dgm:cxn modelId="{F2D26C4A-EC48-4084-8E88-FC2F96CB35BA}" type="presParOf" srcId="{1D06A7ED-F36B-4A92-A755-62F5F6651A97}" destId="{833CF732-3110-49AB-B0C9-35C041530CC3}" srcOrd="2" destOrd="0" presId="urn:microsoft.com/office/officeart/2005/8/layout/pyramid2"/>
    <dgm:cxn modelId="{18A5711A-DB92-4312-9F00-2B9182AD48D1}" type="presParOf" srcId="{1D06A7ED-F36B-4A92-A755-62F5F6651A97}" destId="{3F3218DF-846A-41C3-B102-E5730DCDE922}" srcOrd="3" destOrd="0" presId="urn:microsoft.com/office/officeart/2005/8/layout/pyramid2"/>
    <dgm:cxn modelId="{19A4BEF9-5D6F-47F4-BA6B-F9DE906691BE}" type="presParOf" srcId="{1D06A7ED-F36B-4A92-A755-62F5F6651A97}" destId="{AE6EDB45-E6E2-4782-910B-B3270F4CEE7F}" srcOrd="4" destOrd="0" presId="urn:microsoft.com/office/officeart/2005/8/layout/pyramid2"/>
    <dgm:cxn modelId="{31F6CC07-A33C-4490-8F54-52896AE1FD73}" type="presParOf" srcId="{1D06A7ED-F36B-4A92-A755-62F5F6651A97}" destId="{71108DCE-B055-4BE7-8373-E57EC63CC1C5}" srcOrd="5" destOrd="0" presId="urn:microsoft.com/office/officeart/2005/8/layout/pyramid2"/>
    <dgm:cxn modelId="{3B5E305A-33A7-4FC6-BEDA-3423BBD03904}" type="presParOf" srcId="{1D06A7ED-F36B-4A92-A755-62F5F6651A97}" destId="{874517BD-109E-413A-BA47-DB0CB747E444}" srcOrd="6" destOrd="0" presId="urn:microsoft.com/office/officeart/2005/8/layout/pyramid2"/>
    <dgm:cxn modelId="{6AD2A1DC-DF2C-4E62-B653-AFD1C387A59D}" type="presParOf" srcId="{1D06A7ED-F36B-4A92-A755-62F5F6651A97}" destId="{C7A26299-D29E-43DD-8452-60F0B0FD5A05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62322-5C08-40B4-A498-58070BCEEE5A}">
      <dsp:nvSpPr>
        <dsp:cNvPr id="0" name=""/>
        <dsp:cNvSpPr/>
      </dsp:nvSpPr>
      <dsp:spPr>
        <a:xfrm>
          <a:off x="875599" y="0"/>
          <a:ext cx="1958378" cy="1958350"/>
        </a:xfrm>
        <a:prstGeom prst="ellipse">
          <a:avLst/>
        </a:prstGeom>
        <a:solidFill>
          <a:schemeClr val="accent2"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 Management</a:t>
          </a:r>
        </a:p>
      </dsp:txBody>
      <dsp:txXfrm>
        <a:off x="1162397" y="286794"/>
        <a:ext cx="1384782" cy="1384762"/>
      </dsp:txXfrm>
    </dsp:sp>
    <dsp:sp modelId="{F03137A8-A6A7-4510-A74B-3FF47FA45486}">
      <dsp:nvSpPr>
        <dsp:cNvPr id="0" name=""/>
        <dsp:cNvSpPr/>
      </dsp:nvSpPr>
      <dsp:spPr>
        <a:xfrm>
          <a:off x="1718130" y="1306110"/>
          <a:ext cx="1958378" cy="1958350"/>
        </a:xfrm>
        <a:prstGeom prst="ellipse">
          <a:avLst/>
        </a:prstGeom>
        <a:solidFill>
          <a:schemeClr val="accent2"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Leveraging the Edge</a:t>
          </a:r>
        </a:p>
      </dsp:txBody>
      <dsp:txXfrm>
        <a:off x="2004928" y="1592904"/>
        <a:ext cx="1384782" cy="1384762"/>
      </dsp:txXfrm>
    </dsp:sp>
    <dsp:sp modelId="{96FD19F9-F8A8-423F-851D-FA49FEDD4D92}">
      <dsp:nvSpPr>
        <dsp:cNvPr id="0" name=""/>
        <dsp:cNvSpPr/>
      </dsp:nvSpPr>
      <dsp:spPr>
        <a:xfrm>
          <a:off x="2462138" y="0"/>
          <a:ext cx="1958378" cy="1958350"/>
        </a:xfrm>
        <a:prstGeom prst="ellipse">
          <a:avLst/>
        </a:prstGeom>
        <a:solidFill>
          <a:schemeClr val="accent2"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Management</a:t>
          </a:r>
        </a:p>
      </dsp:txBody>
      <dsp:txXfrm>
        <a:off x="2748936" y="286794"/>
        <a:ext cx="1384782" cy="1384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732E3-83C1-4B11-B9FC-47B203755EC2}">
      <dsp:nvSpPr>
        <dsp:cNvPr id="0" name=""/>
        <dsp:cNvSpPr/>
      </dsp:nvSpPr>
      <dsp:spPr>
        <a:xfrm>
          <a:off x="1053618" y="0"/>
          <a:ext cx="4591635" cy="459163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4E62D-7CC7-461E-B723-BE466ABC047E}">
      <dsp:nvSpPr>
        <dsp:cNvPr id="0" name=""/>
        <dsp:cNvSpPr/>
      </dsp:nvSpPr>
      <dsp:spPr>
        <a:xfrm>
          <a:off x="3349435" y="459611"/>
          <a:ext cx="2984562" cy="816091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Devices</a:t>
          </a:r>
        </a:p>
      </dsp:txBody>
      <dsp:txXfrm>
        <a:off x="3389273" y="499449"/>
        <a:ext cx="2904886" cy="736415"/>
      </dsp:txXfrm>
    </dsp:sp>
    <dsp:sp modelId="{833CF732-3110-49AB-B0C9-35C041530CC3}">
      <dsp:nvSpPr>
        <dsp:cNvPr id="0" name=""/>
        <dsp:cNvSpPr/>
      </dsp:nvSpPr>
      <dsp:spPr>
        <a:xfrm>
          <a:off x="3349435" y="1377714"/>
          <a:ext cx="2984562" cy="816091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Field Gateways</a:t>
          </a:r>
        </a:p>
      </dsp:txBody>
      <dsp:txXfrm>
        <a:off x="3389273" y="1417552"/>
        <a:ext cx="2904886" cy="736415"/>
      </dsp:txXfrm>
    </dsp:sp>
    <dsp:sp modelId="{AE6EDB45-E6E2-4782-910B-B3270F4CEE7F}">
      <dsp:nvSpPr>
        <dsp:cNvPr id="0" name=""/>
        <dsp:cNvSpPr/>
      </dsp:nvSpPr>
      <dsp:spPr>
        <a:xfrm>
          <a:off x="3349435" y="2295817"/>
          <a:ext cx="2984562" cy="816091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Cloud Gateways</a:t>
          </a:r>
        </a:p>
      </dsp:txBody>
      <dsp:txXfrm>
        <a:off x="3389273" y="2335655"/>
        <a:ext cx="2904886" cy="736415"/>
      </dsp:txXfrm>
    </dsp:sp>
    <dsp:sp modelId="{874517BD-109E-413A-BA47-DB0CB747E444}">
      <dsp:nvSpPr>
        <dsp:cNvPr id="0" name=""/>
        <dsp:cNvSpPr/>
      </dsp:nvSpPr>
      <dsp:spPr>
        <a:xfrm>
          <a:off x="3349435" y="3213920"/>
          <a:ext cx="2984562" cy="816091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Software Services</a:t>
          </a:r>
        </a:p>
      </dsp:txBody>
      <dsp:txXfrm>
        <a:off x="3389273" y="3253758"/>
        <a:ext cx="2904886" cy="736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290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8538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190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f7681885d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55" name="Google Shape;155;g7f768188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38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206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134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7298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023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11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Durability</a:t>
            </a: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809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7681885d_5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/>
              <a:t>ACTION: </a:t>
            </a:r>
            <a:r>
              <a:rPr lang="en-US" dirty="0"/>
              <a:t>Share a bit about </a:t>
            </a:r>
            <a:r>
              <a:rPr lang="en-US" dirty="0" err="1"/>
              <a:t>DevelopIntelligence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- As developers you want to learn!</a:t>
            </a:r>
            <a:endParaRPr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- As a corporation you want your developers to align their learning with your business goals.</a:t>
            </a:r>
            <a:endParaRPr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- That’s where we come in… Keeping developers current, bringing others up-to-speed … all aimed at moving your business forward!</a:t>
            </a:r>
            <a:endParaRPr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- DI was started in 2003 by a Sun Microsystems developer that wanted to help developers level-up and see business better leverage 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g7f7681885d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8449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142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6626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8891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2012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4544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898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Talk about example – temperature and humidity sensors</a:t>
            </a: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4894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8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52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ACTION: </a:t>
            </a:r>
            <a:r>
              <a:rPr lang="en-US" dirty="0"/>
              <a:t>Share some of the technologies we teach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Areas of </a:t>
            </a:r>
            <a:r>
              <a:rPr lang="en-US" dirty="0" err="1"/>
              <a:t>DevelopIntelligence</a:t>
            </a:r>
            <a:r>
              <a:rPr lang="en-US" dirty="0"/>
              <a:t> expertise</a:t>
            </a:r>
            <a:endParaRPr dirty="0"/>
          </a:p>
          <a:p>
            <a:pPr marL="231082" lvl="0" indent="-231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DevOps: Ansible / Jenkins</a:t>
            </a:r>
            <a:endParaRPr dirty="0"/>
          </a:p>
          <a:p>
            <a:pPr marL="231082" lvl="0" indent="-231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/>
              <a:t>BigData</a:t>
            </a:r>
            <a:r>
              <a:rPr lang="en-US" dirty="0"/>
              <a:t>: Hadoop / Cassandra / Spark</a:t>
            </a:r>
            <a:endParaRPr dirty="0"/>
          </a:p>
          <a:p>
            <a:pPr marL="231082" lvl="0" indent="-231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Machine Learning</a:t>
            </a:r>
            <a:endParaRPr dirty="0"/>
          </a:p>
          <a:p>
            <a:pPr marL="231082" lvl="0" indent="-231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Front-end: React / Angular</a:t>
            </a:r>
            <a:endParaRPr dirty="0"/>
          </a:p>
          <a:p>
            <a:pPr marL="231082" lvl="0" indent="-2310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Cloud: AWS / Azure / Google Cloud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- Started as a Java shop -&gt; kept growing -&gt; haven’t looked back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- Our specialty is hiring expert practitioners that can come alongside teams and teach them how to move forward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3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8771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0086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7434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1531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053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6766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126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7553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760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7681885d_5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/>
              <a:t>ACTION: </a:t>
            </a:r>
            <a:r>
              <a:rPr lang="en-US" dirty="0"/>
              <a:t>Share about what makes the </a:t>
            </a:r>
            <a:r>
              <a:rPr lang="en-US" dirty="0" err="1"/>
              <a:t>DevelopIntelligence</a:t>
            </a:r>
            <a:r>
              <a:rPr lang="en-US" dirty="0"/>
              <a:t> instructor team one of-a-kind!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/>
              <a:t>Here is some data showing instructors are expert practitioners, engaging instructors, seasoned consultants. We are the best in the business!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g7f7681885d_5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322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238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480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Helps to affirm software not tampered with</a:t>
            </a: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348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50144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1146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9633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Platform API – platform abstraction layer that abstracts actual hardware capabilities on device; delegates security operations to a hardware-specific driver</a:t>
            </a: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8438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1563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84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f7681885d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/>
              <a:t>ACTION:</a:t>
            </a:r>
            <a:r>
              <a:rPr lang="en-US" dirty="0"/>
              <a:t> Share the expectations you have for the students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Level set the rules of engagement for virtual classrooms. Encourage students to be on time! Just because this is a virtual class doesn’t mean it’s ok to inconvenience peers who showed up on time.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Mute yourself unless asking a question/commenting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Ask questions (verbally or via chat window)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4" name="Google Shape;124;g7f76818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03155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5581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756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4041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7667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IoT application used to track levels of hand sanitizer around a building to prevent someone from having to regularly check is trivial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Real-time instructions required for emergency medical care is potentially devastating</a:t>
            </a: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854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252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7561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5013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7681885d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g7f7681885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f7681885d_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/>
              <a:t>ACTION:</a:t>
            </a:r>
            <a:r>
              <a:rPr lang="en-US" dirty="0"/>
              <a:t> Share the expectations the students should have for you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Level set to the students what they can expect from you. Instructor will do the best to mix it up… 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Zoom tools, hands-on, breaks, group work, break out rooms… </a:t>
            </a:r>
            <a:r>
              <a:rPr lang="en-US" i="1" dirty="0"/>
              <a:t>keep it interesting and interactive</a:t>
            </a:r>
            <a:endParaRPr dirty="0"/>
          </a:p>
        </p:txBody>
      </p:sp>
      <p:sp>
        <p:nvSpPr>
          <p:cNvPr id="134" name="Google Shape;134;g7f7681885d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d8d141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2d8d141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82d8d1411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31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7681885d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" name="Google Shape;148;g7f7681885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705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886326" y="4135428"/>
            <a:ext cx="7305674" cy="95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600"/>
              <a:buFont typeface="Helvetica Neue Ligh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72074" y="5237160"/>
            <a:ext cx="7019925" cy="7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F3A"/>
              </a:buClr>
              <a:buSzPts val="2800"/>
              <a:buFont typeface="Helvetica Neue Light"/>
              <a:buNone/>
              <a:defRPr sz="2800">
                <a:solidFill>
                  <a:srgbClr val="F17F3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>
            <a:spLocks noGrp="1"/>
          </p:cNvSpPr>
          <p:nvPr>
            <p:ph type="pic" idx="2"/>
          </p:nvPr>
        </p:nvSpPr>
        <p:spPr>
          <a:xfrm>
            <a:off x="5083172" y="1465729"/>
            <a:ext cx="6172200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Helvetica Neue Light"/>
              <a:buNone/>
              <a:defRPr sz="2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973929" y="1465729"/>
            <a:ext cx="3898109" cy="477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 rot="5400000">
            <a:off x="3744000" y="-1404000"/>
            <a:ext cx="4680000" cy="10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 rot="5400000">
            <a:off x="7516957" y="2571338"/>
            <a:ext cx="478760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 rot="5400000">
            <a:off x="2307432" y="128167"/>
            <a:ext cx="4800600" cy="752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">
  <p:cSld name="new 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29208" y="385645"/>
            <a:ext cx="8797678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973263" y="4756150"/>
            <a:ext cx="4122737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52871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28000" y="1528306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838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2"/>
          </p:nvPr>
        </p:nvSpPr>
        <p:spPr>
          <a:xfrm>
            <a:off x="6172200" y="1512000"/>
            <a:ext cx="5181600" cy="478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4933" y="322261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5120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23567"/>
            <a:ext cx="5157787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5120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7E3A"/>
              </a:buClr>
              <a:buSzPts val="2400"/>
              <a:buFont typeface="Helvetica Neue Light"/>
              <a:buNone/>
              <a:defRPr sz="2400" b="0">
                <a:solidFill>
                  <a:srgbClr val="F17E3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23565"/>
            <a:ext cx="5183188" cy="376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>
                <a:solidFill>
                  <a:srgbClr val="3F3F3F"/>
                </a:solidFill>
              </a:defRPr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>
                <a:solidFill>
                  <a:srgbClr val="3F3F3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>
                <a:solidFill>
                  <a:srgbClr val="3F3F3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>
                <a:solidFill>
                  <a:srgbClr val="3F3F3F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954000" y="324000"/>
            <a:ext cx="11232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5180012" y="1512000"/>
            <a:ext cx="6172200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58053" y="1512000"/>
            <a:ext cx="3932237" cy="48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Helvetica Neue Ligh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Helvetica Neue Ligh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Helvetica Neue Ligh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  <a:defRPr sz="3200" b="0" i="0" u="none" strike="noStrike" cap="none">
                <a:solidFill>
                  <a:srgbClr val="23344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Helvetica Neue Light"/>
              <a:buChar char="•"/>
              <a:defRPr sz="24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Helvetica Neue Light"/>
              <a:buChar char="•"/>
              <a:defRPr sz="22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Helvetica Neue Light"/>
              <a:buChar char="•"/>
              <a:defRPr sz="20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Helvetica Neue Light"/>
              <a:buChar char="•"/>
              <a:defRPr sz="18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Helvetica Neue Light"/>
              <a:buChar char="•"/>
              <a:defRPr sz="1600" b="0" i="0" u="none" strike="noStrike" cap="non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sonline.com/iot-tren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sonline.com/iot-tren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sonline.com/iot-tren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378575" y="5053875"/>
            <a:ext cx="48744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Allen R. Sanders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Technology Instructor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0;p16">
            <a:extLst>
              <a:ext uri="{FF2B5EF4-FFF2-40B4-BE49-F238E27FC236}">
                <a16:creationId xmlns:a16="http://schemas.microsoft.com/office/drawing/2014/main" id="{92027FF9-A128-4C3C-8E7E-66B94913AE6B}"/>
              </a:ext>
            </a:extLst>
          </p:cNvPr>
          <p:cNvSpPr txBox="1"/>
          <p:nvPr/>
        </p:nvSpPr>
        <p:spPr>
          <a:xfrm>
            <a:off x="694349" y="276250"/>
            <a:ext cx="11182911" cy="19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48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IoT Byte-Sized</a:t>
            </a:r>
            <a:r>
              <a:rPr lang="en-US" sz="4800" b="1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: IoT Security </a:t>
            </a:r>
            <a:r>
              <a:rPr lang="en-US" sz="48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&amp; Compliance</a:t>
            </a:r>
            <a:endParaRPr sz="5400" b="1" dirty="0">
              <a:solidFill>
                <a:srgbClr val="F17E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1;p16">
            <a:extLst>
              <a:ext uri="{FF2B5EF4-FFF2-40B4-BE49-F238E27FC236}">
                <a16:creationId xmlns:a16="http://schemas.microsoft.com/office/drawing/2014/main" id="{E0D1F167-15BB-424B-9A73-63A5A165F79A}"/>
              </a:ext>
            </a:extLst>
          </p:cNvPr>
          <p:cNvSpPr txBox="1"/>
          <p:nvPr/>
        </p:nvSpPr>
        <p:spPr>
          <a:xfrm>
            <a:off x="2376225" y="1432125"/>
            <a:ext cx="4650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 b="1" dirty="0">
                <a:solidFill>
                  <a:srgbClr val="F17E3A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  <a:endParaRPr sz="4800" b="1" dirty="0">
              <a:solidFill>
                <a:srgbClr val="F17E3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Industry Trends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b="1" dirty="0">
                <a:hlinkClick r:id="rId3"/>
              </a:rPr>
              <a:t>https://financesonline.com/iot-trends</a:t>
            </a: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Challenges potentially encountered with that amount of projected growth?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47C7-3751-44E0-8626-6225CBB5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896" y="2459736"/>
            <a:ext cx="8552207" cy="24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Industry Trends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b="1" dirty="0">
                <a:hlinkClick r:id="rId3"/>
              </a:rPr>
              <a:t>https://financesonline.com/iot-trends</a:t>
            </a: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Options for mitigating those challenges?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A9035-AFF6-4DC6-98AF-E7E3876B845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19656" y="2459736"/>
            <a:ext cx="8549640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Industry Trends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b="1" dirty="0">
                <a:hlinkClick r:id="rId3"/>
              </a:rPr>
              <a:t>https://financesonline.com/iot-trends</a:t>
            </a: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endParaRPr lang="en-US" b="1" dirty="0"/>
          </a:p>
          <a:p>
            <a:pPr marL="76200" lvl="0" indent="0">
              <a:spcBef>
                <a:spcPts val="0"/>
              </a:spcBef>
              <a:buNone/>
            </a:pPr>
            <a:r>
              <a:rPr lang="en-US" b="1" dirty="0"/>
              <a:t>How do we help customers realize those benefits?</a:t>
            </a: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EDBEB-9112-4DD7-A4C1-8B8D9C23C53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80" y="2456428"/>
            <a:ext cx="854964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Industry Trends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8" name="Google Shape;151;p25">
            <a:extLst>
              <a:ext uri="{FF2B5EF4-FFF2-40B4-BE49-F238E27FC236}">
                <a16:creationId xmlns:a16="http://schemas.microsoft.com/office/drawing/2014/main" id="{D015552E-FA81-4B93-8048-0CCD1E440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Areas of focus: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Accommodating orders of magnitude of growth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Preventing known (or unknown) challenges from impeding success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As a business, effectively leveraging opportunities to meet customer needs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F14FCD-1D1F-42F7-A3AC-7AD4238DF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605033"/>
              </p:ext>
            </p:extLst>
          </p:nvPr>
        </p:nvGraphicFramePr>
        <p:xfrm>
          <a:off x="3632884" y="2927539"/>
          <a:ext cx="5393447" cy="3264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60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Security &amp; Compliance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35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Categories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Can include: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By geographical region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By industry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By technology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716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Region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Standards and compliance enforcement can vary by area of the world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For example, the EU likely has different requirements than the US: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Federal Communications Commission (FCC) certification in the US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General Data Protection Regulation (GDPR) in the EU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D849E-D9E7-49CF-94C4-F0F3C502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07" y="4825619"/>
            <a:ext cx="3090993" cy="15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Region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Can include considerations for: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How data is transmitted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How data is secured, managed, and used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Physical or systems security of the device or Edge component itself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D849E-D9E7-49CF-94C4-F0F3C502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07" y="4825619"/>
            <a:ext cx="3090993" cy="15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Region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Failure to adhere can limit ability to do business in the region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Or can result in significant penalties and/or reputational damage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Can add permutations to approach to build out of the tech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D849E-D9E7-49CF-94C4-F0F3C502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07" y="4825619"/>
            <a:ext cx="3090993" cy="15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Industry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Different industries may have different regulations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There can also be a difference in physical requirements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Think remote oil field vs. data center vs. nuclear power plant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A2F27-CD1F-4F90-8788-6A7D1C0F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49" y="4726425"/>
            <a:ext cx="2462508" cy="16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3340000"/>
            <a:ext cx="12192000" cy="318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164733" y="324000"/>
            <a:ext cx="11019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Proxima Nova"/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Join Us in Making Learning Technology Easier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15119999" y="8716432"/>
            <a:ext cx="1112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858621" y="3546165"/>
            <a:ext cx="572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…impacts everyone daily.</a:t>
            </a:r>
            <a:endParaRPr sz="1500"/>
          </a:p>
        </p:txBody>
      </p:sp>
      <p:sp>
        <p:nvSpPr>
          <p:cNvPr id="81" name="Google Shape;81;p17"/>
          <p:cNvSpPr txBox="1"/>
          <p:nvPr/>
        </p:nvSpPr>
        <p:spPr>
          <a:xfrm>
            <a:off x="874185" y="4102063"/>
            <a:ext cx="57291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And it’s working. Today, we’re known for delivering customized tech learning programs that drive innovation and transform organizations. </a:t>
            </a:r>
            <a:br>
              <a:rPr lang="en-US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 fact, when you talk on the phone, watch a movie, connect with friends on social media, drive a car, fly on a plane, shop online, and order a latte with your mobile app, you are experiencing the impact of our solutions. </a:t>
            </a:r>
            <a:endParaRPr sz="16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874185" y="1560674"/>
            <a:ext cx="362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Our mission…</a:t>
            </a:r>
            <a:endParaRPr sz="1500"/>
          </a:p>
        </p:txBody>
      </p:sp>
      <p:sp>
        <p:nvSpPr>
          <p:cNvPr id="83" name="Google Shape;83;p17"/>
          <p:cNvSpPr txBox="1"/>
          <p:nvPr/>
        </p:nvSpPr>
        <p:spPr>
          <a:xfrm>
            <a:off x="858621" y="2082819"/>
            <a:ext cx="48864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Over 16 years ago, we embarked on a journey to improve the world by making learning technology easy and accessible to everyone. </a:t>
            </a:r>
            <a:endParaRPr sz="16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789" y="1783709"/>
            <a:ext cx="6071395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8366" y="6559545"/>
            <a:ext cx="15465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Copyright DevelopIntelligence LLC</a:t>
            </a:r>
            <a:endParaRPr sz="15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234" y="3340033"/>
            <a:ext cx="3840757" cy="31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Industry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Regulations often driven by types of data being gathered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Medical devices likely subject to HIPAA regulations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Point-of-Sale (POS) devices may require PCI compliance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A2F27-CD1F-4F90-8788-6A7D1C0F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49" y="4726425"/>
            <a:ext cx="2462508" cy="16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Industry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Depending on the industry, failure to comply may have devastating impact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Think potential exposure for autonomous vehicles, for example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A2F27-CD1F-4F90-8788-6A7D1C0F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049" y="4726425"/>
            <a:ext cx="2462508" cy="16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1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Today’s devices offer multiple technology options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Some options better accommodate specific operating requirements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For example, low power/long range or more robust remote connectivity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Let’s look at a few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Bluetooth Smart (aka Bluetooth Low Energy or BLE):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Wireless PAN (Personal Area Network) technology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Targets considerably reduced power consumption with comparable comm range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Goal is smaller size (and, by extension, lower cost)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Compatible with large install base of existing mobile and computers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DECT Ultra Low Energy (ULE):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Wireless technology targeting smart home applications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Includes home automation, home security, and climate control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Basic implementation uses a “star network topology” – base + nodes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Ample range coupled for lower power consumption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ZigBee: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Designed for small scale projects requiring wireless connectivity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Used in home automation, medical device data collection, etc.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Low power consumption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Also, low bandwidth, low data rate, and requires closer proximity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Intended to be simpler and less expensive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Can integrate with a mesh network to extend reach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12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6LoWPAN: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Acronym for IPv6 over Low-power Wireless PAN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Uses encapsulation and header compression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Enables send of IPv6 packets over LR-WPANs (low-rate wireless PAN)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Targets devices with very limited form factor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9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Standards &amp; Compliance by Technology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LoRaWAN</a:t>
            </a:r>
            <a:r>
              <a:rPr lang="en-US" sz="2200" dirty="0"/>
              <a:t>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Proprietary long-range/low power technology for wide area networks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LoRa defines physical layer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err="1"/>
              <a:t>LoRaWAN</a:t>
            </a:r>
            <a:r>
              <a:rPr lang="en-US" sz="2000" dirty="0"/>
              <a:t> defines upper networking layers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Cloud-based protocol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Acts as network layer protocol for managing comm between devices and gateways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FB06F-7728-45B2-B98D-CCCBD5C2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708" y="4528694"/>
            <a:ext cx="2462508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Assessing Security Risks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To secure a solution, attack surfaces and potential threats must be identified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Common practice utilizes something called threat modeling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Includes modeling and analyzing possible attack vectors based on application</a:t>
            </a: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8296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Assessing Security Risks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Risk assessment should account for different “zones” of execution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Security requirements for device in remote oil field different from secure data center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And, ideally, threat modeling would be executed during design &amp; dev phases</a:t>
            </a: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42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/>
              <a:t>Technologies we cover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67" cy="29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l="3945" t="14054" r="4580"/>
          <a:stretch/>
        </p:blipFill>
        <p:spPr>
          <a:xfrm>
            <a:off x="1383957" y="1272882"/>
            <a:ext cx="9242854" cy="51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Typical Threat Zones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F87177-DC8C-4625-85D3-8B39C264C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878487"/>
              </p:ext>
            </p:extLst>
          </p:nvPr>
        </p:nvGraphicFramePr>
        <p:xfrm>
          <a:off x="2402191" y="1498059"/>
          <a:ext cx="7387617" cy="4591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71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Security Considerations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Effective Edge/IoT systems depend on a trustworthy network of: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Data producers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Data consumers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Potential exposure could include physical tampering with a device in that network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But tampering might also include considerations as well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8416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Security Considerations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Need to be able to trust and secure: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The identity of a device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The integrity of the software running on it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The integrity of its hardware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The data sent or stored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Applies to both a sensor and Edge device (gateway, etc.)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78274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Identity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As discussed in section on device provisioning, devices are registered securely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Often utilizes one of the following to secure identity: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An X.509 certificate securely stored on the device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Trusted Platform Module (TPM) providing chip-based security configuration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Identifies and provides ongoing verification of device with data target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01632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Identity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Only registered devices should be able to connect and send data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Secure identity can periodically (or continually) be verified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Keys used to affirm identity must be protected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Secure identity is about establishing a trust relationship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273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IoT Device Certificates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According to studies, IoT devices are under attack within 5 mins of coming online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Complex attacks on networks increase every year (2,851% growth since 2017)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Device certificates can support secure identity and encryption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6647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IoT Device Certificates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May leverage Public Key Infrastructure (PKI)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Digital certificate – AKA public key cert; cryptographically links public key with owner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Certificate authority (CA) – trusted party/entity that issues digital security cert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Registration authority (RA) – AKA subordinate CA; authenticates requests for a cert and then forwards to CA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Certificate store – storage system (e.g., database) containing info about issued keys and certs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08113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IoT Device Certificates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Combined with device registration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Cert is associated with registered device and used like a network “passport”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Ensures added layer of security which is revokable (even for registered devices)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4018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Provisioning IoT Device Certificates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Third-party certificate vendors and scalable, managed digital cert services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High-volume private cert management, especially for behind the firewall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High-volume private cert uses MDM (mobile device management) systems to generate and distribute certs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Low-volume manual cert management – simpler but can be less secure/scalable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75325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IoT Device Certificates – Benefits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Additional layer of security and data encryption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Maintains immutable record of activity with dates, time, and key detail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Enable tamper-resistant features – in software and/or data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3113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183367" y="324000"/>
            <a:ext cx="1100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Proxima Nova"/>
              <a:buNone/>
            </a:pPr>
            <a:r>
              <a:rPr lang="en-US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World Class Practitioners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5119999" y="8716432"/>
            <a:ext cx="11121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0" y="1084875"/>
            <a:ext cx="11169407" cy="53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IoT Device Certificates – Challenges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Managing certs can be time consuming and difficult, especially for large fleets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Need to proactively manage expiration dates which can vary greatly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wrong provisioning strategy can make it difficult to succeed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715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Software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Edge/IoT devices are often common, commodity implementations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Streamlined commonality helps to keep down costs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However, can also lead to exposure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512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Software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When implementation is common, attack vectors may be well-known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For a given device type, attackers may already have tried &amp; true strategies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Enforced standards can lead to advanced understanding of vulnerabilities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9390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Software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Attackers do not necessarily need to assume device identity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Can inject malicious code into existing software flow where identity appears valid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Software integrity is usually verified using code signing mechanisms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678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Hardware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Secure software running on insecure hardware is still exposed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Devices (especially Edge devices) need hardware root of trust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There are a couple of options: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Trusted Platform Modules (TPMs)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Hardware Security Modules (HSMs)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87931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Hardware – TPM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Set of protocols that can be implemented in hardware, firmware, or software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Firmware or software options represent “virtual” TPMs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Not as secure as the hardware implementation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Storing keys in TPM prevent malicious attempts to retrieve</a:t>
            </a: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595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Hardware – HSM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Custom, vendor-provided modules for securing hardware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Need to confirm integrity and security of module for target application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Will likely also need a “wrapper” that enables API-based integration</a:t>
            </a:r>
            <a:r>
              <a:rPr lang="en-US" sz="2000" dirty="0"/>
              <a:t> with the HSM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3689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Device Hardware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2C15A-B508-4F5C-B304-621BF6CC5CA0}"/>
              </a:ext>
            </a:extLst>
          </p:cNvPr>
          <p:cNvSpPr txBox="1"/>
          <p:nvPr/>
        </p:nvSpPr>
        <p:spPr>
          <a:xfrm>
            <a:off x="596478" y="2628781"/>
            <a:ext cx="19941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Uses end-to-end secure certificate generation and transmittal functions for establishing trust relationships across the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67C5F-384E-489F-A8C1-FF04F06A82F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37" y="1379256"/>
            <a:ext cx="7360920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7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Security Promises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Represent capabilities or guarantees for security of keys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Three common types: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Standard promise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Secure element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/>
              <a:t>Secure enclave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6895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Standard Promise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Supports previously described security workflow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Guarantees persistence of secrets on Edge device’s file system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Usually utilized to facilitate startup tasks for initial build out of Edge/IoT network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Not viable for production usage – should be seen as dev or test-only option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641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Virtual Training Expectations for You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75" y="1991800"/>
            <a:ext cx="4445997" cy="28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100" y="2201474"/>
            <a:ext cx="2693413" cy="24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2075" y="2201475"/>
            <a:ext cx="2559581" cy="24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861775" y="4866175"/>
            <a:ext cx="1055905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Arrive on time / return on time       Mute unless speaking    Use chat or ask</a:t>
            </a:r>
            <a:endParaRPr sz="24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                                                          questions verbally</a:t>
            </a:r>
            <a:endParaRPr sz="24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Secure Element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Supports all capabilities available with standard promise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Adds secure storage of secrets in TPM or HSM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Baseline recommended approach for production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3755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Secure Enclave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Supports all capabilities available with secure element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Also allows definition of something called Trusted Applications (TA)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Enables security of runtime environment in addition to secrets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4973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Secure Enclave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TA runs within Trusted Execution Environment (TEE)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Provides a protected execution workspace (or enclave)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Prevents any outside access to code running in the TEE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412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Secure Enclave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Part of an emerging trend called Trusted Edge Computing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Helps protect against new attack vectors arising from modern Edge integration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More secure but provides code built for TEE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369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Data in Motion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Security required as data flows through the ether between producer and consumer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If attacker able to intercept information flowing between the two: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Potentially exposes sensitive information contained within header or payload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Could allow insertion of alternate, damaging control instruction for C2D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70995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Data in Motion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Certificate/secrets-based Transport Layer Security (TLS) can be used to protect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Highlights the previously discussed need to protect security keys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Impact can range from trivial to devastating (depending on application)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939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Securing Data at Rest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4" name="Google Shape;151;p25">
            <a:extLst>
              <a:ext uri="{FF2B5EF4-FFF2-40B4-BE49-F238E27FC236}">
                <a16:creationId xmlns:a16="http://schemas.microsoft.com/office/drawing/2014/main" id="{0DAB001D-890F-4FC1-B189-A46390013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Aggregated data stored on a device in plain text can create a vulnerability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 previous topic on data management, goal is gained intelligence from the data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If the data at rest has been compromised: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May lead to inaccurate conclusions from analysis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Could provide competitor or bad actor access to a company’s competitive advantage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As with “in motion”, certificate-based encryption in storage is key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2548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Threat Modeling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5" name="Google Shape;151;p25">
            <a:extLst>
              <a:ext uri="{FF2B5EF4-FFF2-40B4-BE49-F238E27FC236}">
                <a16:creationId xmlns:a16="http://schemas.microsoft.com/office/drawing/2014/main" id="{ABA98D3D-2436-4601-B096-1ED661E21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200" dirty="0"/>
              <a:t>Scenario #1: Mesh-enabled network of security cameras aggregating video from a college campus to help monitor and ensure safety of students &amp; faculty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2200" dirty="0"/>
              <a:t>Scenario #2: System of devices and Edge technology used to track train cars entering and leaving loading &amp; dispatch stations and their cargo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2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2200" dirty="0"/>
              <a:t>Scenario #3: System of devices and Edge technology used to monitor multiple drills in large oil fields for malfunction or required maintenance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125A1-C93F-45AE-98DB-ED96A8C705A2}"/>
              </a:ext>
            </a:extLst>
          </p:cNvPr>
          <p:cNvSpPr txBox="1"/>
          <p:nvPr/>
        </p:nvSpPr>
        <p:spPr>
          <a:xfrm>
            <a:off x="3455413" y="4583922"/>
            <a:ext cx="7908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What are the potential attack vectors in the scenario?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What are the potential consequences if a vulnerability were exploited?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What are some high-level approaches that could be taken to secure?</a:t>
            </a:r>
          </a:p>
        </p:txBody>
      </p:sp>
    </p:spTree>
    <p:extLst>
      <p:ext uri="{BB962C8B-B14F-4D97-AF65-F5344CB8AC3E}">
        <p14:creationId xmlns:p14="http://schemas.microsoft.com/office/powerpoint/2010/main" val="1174899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488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ctrTitle"/>
          </p:nvPr>
        </p:nvSpPr>
        <p:spPr>
          <a:xfrm>
            <a:off x="4827990" y="1055915"/>
            <a:ext cx="7305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36000" anchor="ctr" anchorCtr="0">
            <a:noAutofit/>
          </a:bodyPr>
          <a:lstStyle/>
          <a:p>
            <a:pPr marL="72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sz="3200" i="1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Virtual Training Expectations for Me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0512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pledge to: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400" dirty="0"/>
              <a:t>Make this as interesting and interactive as possible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400" dirty="0"/>
              <a:t>Ask questions in order to stimulate discussion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400" dirty="0"/>
              <a:t>Use whatever resources I have at hand to explain the material</a:t>
            </a:r>
            <a:endParaRPr sz="2400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Ø"/>
            </a:pPr>
            <a:r>
              <a:rPr lang="en-US" sz="2400" dirty="0"/>
              <a:t>Try my best to manage verbal responses so that everyone who wants to speak can do so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5334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/>
              <a:t>Quick review of key Zoom features that may be helpful for our course</a:t>
            </a:r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Purpose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Gain a deeper understanding of security and compliance concerns with IoT </a:t>
            </a:r>
            <a:r>
              <a:rPr lang="en-US"/>
              <a:t>(both devices and data)</a:t>
            </a:r>
            <a:endParaRPr lang="en-US"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828000" y="1512000"/>
            <a:ext cx="11003216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Upon completion of this course, you should be able to: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Understand the security risks associated with IoT devices and data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Describe the typical threat zones within IoT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Explain how to secure device identity, software and hardware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Use threat modeling techniques with IoT</a:t>
            </a: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66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952497" y="324000"/>
            <a:ext cx="1123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33445"/>
              </a:buClr>
              <a:buSzPts val="3200"/>
              <a:buFont typeface="Helvetica Neue Light"/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11339999" y="6537324"/>
            <a:ext cx="8340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7046910"/>
      </p:ext>
    </p:extLst>
  </p:cSld>
  <p:clrMapOvr>
    <a:masterClrMapping/>
  </p:clrMapOvr>
</p:sld>
</file>

<file path=ppt/theme/theme1.xml><?xml version="1.0" encoding="utf-8"?>
<a:theme xmlns:a="http://schemas.openxmlformats.org/drawingml/2006/main" name="DI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12754</TotalTime>
  <Words>2548</Words>
  <Application>Microsoft Office PowerPoint</Application>
  <PresentationFormat>Widescreen</PresentationFormat>
  <Paragraphs>410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Helvetica Neue</vt:lpstr>
      <vt:lpstr>Calibri</vt:lpstr>
      <vt:lpstr>Helvetica Neue Light</vt:lpstr>
      <vt:lpstr>Arial</vt:lpstr>
      <vt:lpstr>Wingdings</vt:lpstr>
      <vt:lpstr>Proxima Nova</vt:lpstr>
      <vt:lpstr>DI Template</vt:lpstr>
      <vt:lpstr>PowerPoint Presentation</vt:lpstr>
      <vt:lpstr>Join Us in Making Learning Technology Easier</vt:lpstr>
      <vt:lpstr>Technologies we cover</vt:lpstr>
      <vt:lpstr>World Class Practitioners</vt:lpstr>
      <vt:lpstr>Virtual Training Expectations for You</vt:lpstr>
      <vt:lpstr>Virtual Training Expectations for Me</vt:lpstr>
      <vt:lpstr>Purpose</vt:lpstr>
      <vt:lpstr>Objectives</vt:lpstr>
      <vt:lpstr>Introduction</vt:lpstr>
      <vt:lpstr>Industry Trends</vt:lpstr>
      <vt:lpstr>Industry Trends</vt:lpstr>
      <vt:lpstr>Industry Trends</vt:lpstr>
      <vt:lpstr>Industry Trends</vt:lpstr>
      <vt:lpstr>Security &amp; Compliance</vt:lpstr>
      <vt:lpstr>Standards &amp; Compliance Categories</vt:lpstr>
      <vt:lpstr>Standards &amp; Compliance by Region</vt:lpstr>
      <vt:lpstr>Standards &amp; Compliance by Region</vt:lpstr>
      <vt:lpstr>Standards &amp; Compliance by Region</vt:lpstr>
      <vt:lpstr>Standards &amp; Compliance by Industry</vt:lpstr>
      <vt:lpstr>Standards &amp; Compliance by Industry</vt:lpstr>
      <vt:lpstr>Standards &amp; Compliance by Industry</vt:lpstr>
      <vt:lpstr>Standards &amp; Compliance by Technology</vt:lpstr>
      <vt:lpstr>Standards &amp; Compliance by Technology</vt:lpstr>
      <vt:lpstr>Standards &amp; Compliance by Technology</vt:lpstr>
      <vt:lpstr>Standards &amp; Compliance by Technology</vt:lpstr>
      <vt:lpstr>Standards &amp; Compliance by Technology</vt:lpstr>
      <vt:lpstr>Standards &amp; Compliance by Technology</vt:lpstr>
      <vt:lpstr>Assessing Security Risks</vt:lpstr>
      <vt:lpstr>Assessing Security Risks</vt:lpstr>
      <vt:lpstr>Typical Threat Zones</vt:lpstr>
      <vt:lpstr>Security Considerations</vt:lpstr>
      <vt:lpstr>Security Considerations</vt:lpstr>
      <vt:lpstr>Securing Device Identity</vt:lpstr>
      <vt:lpstr>Securing Device Identity</vt:lpstr>
      <vt:lpstr>IoT Device Certificates</vt:lpstr>
      <vt:lpstr>IoT Device Certificates</vt:lpstr>
      <vt:lpstr>IoT Device Certificates</vt:lpstr>
      <vt:lpstr>Provisioning IoT Device Certificates</vt:lpstr>
      <vt:lpstr>IoT Device Certificates – Benefits</vt:lpstr>
      <vt:lpstr>IoT Device Certificates – Challenges</vt:lpstr>
      <vt:lpstr>Securing Device Software</vt:lpstr>
      <vt:lpstr>Securing Device Software</vt:lpstr>
      <vt:lpstr>Securing Device Software</vt:lpstr>
      <vt:lpstr>Securing Device Hardware</vt:lpstr>
      <vt:lpstr>Securing Device Hardware – TPM</vt:lpstr>
      <vt:lpstr>Securing Device Hardware – HSM</vt:lpstr>
      <vt:lpstr>Securing Device Hardware</vt:lpstr>
      <vt:lpstr>Security Promises</vt:lpstr>
      <vt:lpstr>Standard Promise</vt:lpstr>
      <vt:lpstr>Secure Element</vt:lpstr>
      <vt:lpstr>Secure Enclave</vt:lpstr>
      <vt:lpstr>Secure Enclave</vt:lpstr>
      <vt:lpstr>Secure Enclave</vt:lpstr>
      <vt:lpstr>Securing Data in Motion</vt:lpstr>
      <vt:lpstr>Securing Data in Motion</vt:lpstr>
      <vt:lpstr>Securing Data at Rest</vt:lpstr>
      <vt:lpstr>Threat Modeling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Sanders</dc:creator>
  <cp:lastModifiedBy>Allen Sanders</cp:lastModifiedBy>
  <cp:revision>273</cp:revision>
  <dcterms:modified xsi:type="dcterms:W3CDTF">2021-09-12T15:25:52Z</dcterms:modified>
</cp:coreProperties>
</file>